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Ultra-Bold" charset="1" panose="000009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Medium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5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F9DDB">
                <a:alpha val="100000"/>
              </a:srgbClr>
            </a:gs>
            <a:gs pos="50000">
              <a:srgbClr val="0D4E8A">
                <a:alpha val="100000"/>
              </a:srgbClr>
            </a:gs>
            <a:gs pos="100000">
              <a:srgbClr val="00294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04853" y="3019351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5"/>
                </a:lnTo>
                <a:lnTo>
                  <a:pt x="0" y="9189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10566" y="-2418948"/>
            <a:ext cx="12114756" cy="12114756"/>
          </a:xfrm>
          <a:custGeom>
            <a:avLst/>
            <a:gdLst/>
            <a:ahLst/>
            <a:cxnLst/>
            <a:rect r="r" b="b" t="t" l="l"/>
            <a:pathLst>
              <a:path h="12114756" w="12114756">
                <a:moveTo>
                  <a:pt x="0" y="0"/>
                </a:moveTo>
                <a:lnTo>
                  <a:pt x="12114756" y="0"/>
                </a:lnTo>
                <a:lnTo>
                  <a:pt x="12114756" y="12114756"/>
                </a:lnTo>
                <a:lnTo>
                  <a:pt x="0" y="1211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24867" y="-1412643"/>
            <a:ext cx="9968827" cy="10102145"/>
            <a:chOff x="0" y="0"/>
            <a:chExt cx="80207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20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2073">
                  <a:moveTo>
                    <a:pt x="401037" y="0"/>
                  </a:moveTo>
                  <a:cubicBezTo>
                    <a:pt x="179550" y="0"/>
                    <a:pt x="0" y="181951"/>
                    <a:pt x="0" y="406400"/>
                  </a:cubicBezTo>
                  <a:cubicBezTo>
                    <a:pt x="0" y="630849"/>
                    <a:pt x="179550" y="812800"/>
                    <a:pt x="401037" y="812800"/>
                  </a:cubicBezTo>
                  <a:cubicBezTo>
                    <a:pt x="622523" y="812800"/>
                    <a:pt x="802073" y="630849"/>
                    <a:pt x="802073" y="406400"/>
                  </a:cubicBezTo>
                  <a:cubicBezTo>
                    <a:pt x="802073" y="181951"/>
                    <a:pt x="622523" y="0"/>
                    <a:pt x="401037" y="0"/>
                  </a:cubicBezTo>
                  <a:close/>
                </a:path>
              </a:pathLst>
            </a:custGeom>
            <a:blipFill>
              <a:blip r:embed="rId6"/>
              <a:stretch>
                <a:fillRect l="-17151" t="0" r="-3494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18465" y="7219079"/>
            <a:ext cx="5334876" cy="533487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887597">
            <a:off x="13761553" y="-1742450"/>
            <a:ext cx="5314414" cy="4132979"/>
          </a:xfrm>
          <a:custGeom>
            <a:avLst/>
            <a:gdLst/>
            <a:ahLst/>
            <a:cxnLst/>
            <a:rect r="r" b="b" t="t" l="l"/>
            <a:pathLst>
              <a:path h="4132979" w="5314414">
                <a:moveTo>
                  <a:pt x="5314414" y="0"/>
                </a:moveTo>
                <a:lnTo>
                  <a:pt x="0" y="0"/>
                </a:lnTo>
                <a:lnTo>
                  <a:pt x="0" y="4132978"/>
                </a:lnTo>
                <a:lnTo>
                  <a:pt x="5314414" y="4132978"/>
                </a:lnTo>
                <a:lnTo>
                  <a:pt x="531441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3777257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83029" y="3499602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84311" y="2054151"/>
            <a:ext cx="2138398" cy="1627856"/>
          </a:xfrm>
          <a:custGeom>
            <a:avLst/>
            <a:gdLst/>
            <a:ahLst/>
            <a:cxnLst/>
            <a:rect r="r" b="b" t="t" l="l"/>
            <a:pathLst>
              <a:path h="1627856" w="2138398">
                <a:moveTo>
                  <a:pt x="0" y="0"/>
                </a:moveTo>
                <a:lnTo>
                  <a:pt x="2138398" y="0"/>
                </a:lnTo>
                <a:lnTo>
                  <a:pt x="2138398" y="1627856"/>
                </a:lnTo>
                <a:lnTo>
                  <a:pt x="0" y="1627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61579" y="8901146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94973" y="2843220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37850" y="8159894"/>
            <a:ext cx="474554" cy="476932"/>
          </a:xfrm>
          <a:custGeom>
            <a:avLst/>
            <a:gdLst/>
            <a:ahLst/>
            <a:cxnLst/>
            <a:rect r="r" b="b" t="t" l="l"/>
            <a:pathLst>
              <a:path h="476932" w="474554">
                <a:moveTo>
                  <a:pt x="0" y="0"/>
                </a:moveTo>
                <a:lnTo>
                  <a:pt x="474554" y="0"/>
                </a:lnTo>
                <a:lnTo>
                  <a:pt x="474554" y="476932"/>
                </a:lnTo>
                <a:lnTo>
                  <a:pt x="0" y="476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820065" y="4005857"/>
            <a:ext cx="8572585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4"/>
              </a:lnSpc>
            </a:pPr>
            <a:r>
              <a:rPr lang="en-US" b="true" sz="6803">
                <a:solidFill>
                  <a:srgbClr val="D7ED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TRANSFORMING HEALTHCARE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20065" y="6306228"/>
            <a:ext cx="857258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Journey to Better Lives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0729" y="-2621819"/>
            <a:ext cx="11880119" cy="118801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29700" y="1028700"/>
            <a:ext cx="9258300" cy="92583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486684" y="1485684"/>
            <a:ext cx="8801316" cy="88013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4280" y="3251566"/>
            <a:ext cx="7128542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Joining Hands for Better Healthcare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6308" y="5086350"/>
            <a:ext cx="764769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Summarize key points of the presentation and encourage audience members to take action to support innovative healthcare solutions.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580157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6308" y="1323975"/>
            <a:ext cx="7990377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Towards a Healthier Future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3035671">
            <a:off x="10327061" y="-1973168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6"/>
                </a:lnTo>
                <a:lnTo>
                  <a:pt x="5074419" y="3946336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22666" y="8108049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92592" y="8836026"/>
            <a:ext cx="612689" cy="615759"/>
          </a:xfrm>
          <a:custGeom>
            <a:avLst/>
            <a:gdLst/>
            <a:ahLst/>
            <a:cxnLst/>
            <a:rect r="r" b="b" t="t" l="l"/>
            <a:pathLst>
              <a:path h="615759" w="612689">
                <a:moveTo>
                  <a:pt x="0" y="0"/>
                </a:moveTo>
                <a:lnTo>
                  <a:pt x="612690" y="0"/>
                </a:lnTo>
                <a:lnTo>
                  <a:pt x="61269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38032" y="2735420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61762" y="3318241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0729" y="-2621819"/>
            <a:ext cx="11880119" cy="118801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29700" y="1028700"/>
            <a:ext cx="9258300" cy="92583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486684" y="1485684"/>
            <a:ext cx="8801316" cy="88013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4280" y="3136809"/>
            <a:ext cx="840972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Ensuring Accessible, Quality Care for All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6308" y="5086350"/>
            <a:ext cx="76476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the importance of healthcare in improving quality of life and promoting well-being.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580157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6308" y="1323975"/>
            <a:ext cx="9063274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Healthcare Matters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3035671">
            <a:off x="10327061" y="-1973168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6"/>
                </a:lnTo>
                <a:lnTo>
                  <a:pt x="5074419" y="3946336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22666" y="8108049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81084" y="7631117"/>
            <a:ext cx="612689" cy="615759"/>
          </a:xfrm>
          <a:custGeom>
            <a:avLst/>
            <a:gdLst/>
            <a:ahLst/>
            <a:cxnLst/>
            <a:rect r="r" b="b" t="t" l="l"/>
            <a:pathLst>
              <a:path h="615759" w="612689">
                <a:moveTo>
                  <a:pt x="0" y="0"/>
                </a:moveTo>
                <a:lnTo>
                  <a:pt x="612689" y="0"/>
                </a:lnTo>
                <a:lnTo>
                  <a:pt x="612689" y="615760"/>
                </a:lnTo>
                <a:lnTo>
                  <a:pt x="0" y="615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28146" y="2761042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38032" y="2735420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61762" y="3318241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3958" y="-359515"/>
            <a:ext cx="11277853" cy="9188968"/>
            <a:chOff x="0" y="0"/>
            <a:chExt cx="2970299" cy="2420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0299" cy="2420140"/>
            </a:xfrm>
            <a:custGeom>
              <a:avLst/>
              <a:gdLst/>
              <a:ahLst/>
              <a:cxnLst/>
              <a:rect r="r" b="b" t="t" l="l"/>
              <a:pathLst>
                <a:path h="2420140" w="2970299">
                  <a:moveTo>
                    <a:pt x="35010" y="0"/>
                  </a:moveTo>
                  <a:lnTo>
                    <a:pt x="2935289" y="0"/>
                  </a:lnTo>
                  <a:cubicBezTo>
                    <a:pt x="2954624" y="0"/>
                    <a:pt x="2970299" y="15675"/>
                    <a:pt x="2970299" y="35010"/>
                  </a:cubicBezTo>
                  <a:lnTo>
                    <a:pt x="2970299" y="2385130"/>
                  </a:lnTo>
                  <a:cubicBezTo>
                    <a:pt x="2970299" y="2404465"/>
                    <a:pt x="2954624" y="2420140"/>
                    <a:pt x="2935289" y="2420140"/>
                  </a:cubicBezTo>
                  <a:lnTo>
                    <a:pt x="35010" y="2420140"/>
                  </a:lnTo>
                  <a:cubicBezTo>
                    <a:pt x="15675" y="2420140"/>
                    <a:pt x="0" y="2404465"/>
                    <a:pt x="0" y="2385130"/>
                  </a:cubicBezTo>
                  <a:lnTo>
                    <a:pt x="0" y="35010"/>
                  </a:lnTo>
                  <a:cubicBezTo>
                    <a:pt x="0" y="15675"/>
                    <a:pt x="15675" y="0"/>
                    <a:pt x="35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70299" cy="2458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0157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280" y="3563214"/>
            <a:ext cx="958325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Addressing Issues in Accessibility and Affordability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6308" y="1550264"/>
            <a:ext cx="9277588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in Modern Healthcare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3035671">
            <a:off x="8792780" y="-2332684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81340" y="1209675"/>
            <a:ext cx="6606660" cy="9077325"/>
            <a:chOff x="0" y="0"/>
            <a:chExt cx="10391406" cy="14277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91405" cy="14277435"/>
            </a:xfrm>
            <a:custGeom>
              <a:avLst/>
              <a:gdLst/>
              <a:ahLst/>
              <a:cxnLst/>
              <a:rect r="r" b="b" t="t" l="l"/>
              <a:pathLst>
                <a:path h="14277435" w="10391405">
                  <a:moveTo>
                    <a:pt x="6246056" y="0"/>
                  </a:moveTo>
                  <a:lnTo>
                    <a:pt x="10391405" y="0"/>
                  </a:lnTo>
                  <a:lnTo>
                    <a:pt x="10391405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96172" y="0"/>
                    <a:pt x="62460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496308" y="5299939"/>
            <a:ext cx="764769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 the current challenges in healthcare, such as access and affordability, and the need for innovative solutions.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79252" y="1651289"/>
            <a:ext cx="6208748" cy="8635711"/>
            <a:chOff x="0" y="0"/>
            <a:chExt cx="10264935" cy="142774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64934" cy="14277435"/>
            </a:xfrm>
            <a:custGeom>
              <a:avLst/>
              <a:gdLst/>
              <a:ahLst/>
              <a:cxnLst/>
              <a:rect r="r" b="b" t="t" l="l"/>
              <a:pathLst>
                <a:path h="14277435" w="10264934">
                  <a:moveTo>
                    <a:pt x="6170037" y="0"/>
                  </a:moveTo>
                  <a:lnTo>
                    <a:pt x="10264934" y="0"/>
                  </a:lnTo>
                  <a:lnTo>
                    <a:pt x="10264934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62141" y="0"/>
                    <a:pt x="6170037" y="0"/>
                  </a:cubicBezTo>
                  <a:close/>
                </a:path>
              </a:pathLst>
            </a:custGeom>
            <a:blipFill>
              <a:blip r:embed="rId6"/>
              <a:stretch>
                <a:fillRect l="-65787" t="0" r="-3579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523118" y="9258300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2861" y="8321793"/>
            <a:ext cx="1010258" cy="1015320"/>
          </a:xfrm>
          <a:custGeom>
            <a:avLst/>
            <a:gdLst/>
            <a:ahLst/>
            <a:cxnLst/>
            <a:rect r="r" b="b" t="t" l="l"/>
            <a:pathLst>
              <a:path h="1015320" w="1010258">
                <a:moveTo>
                  <a:pt x="0" y="0"/>
                </a:moveTo>
                <a:lnTo>
                  <a:pt x="1010257" y="0"/>
                </a:lnTo>
                <a:lnTo>
                  <a:pt x="1010257" y="1015320"/>
                </a:lnTo>
                <a:lnTo>
                  <a:pt x="0" y="1015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65216" y="3013075"/>
            <a:ext cx="266327" cy="267662"/>
          </a:xfrm>
          <a:custGeom>
            <a:avLst/>
            <a:gdLst/>
            <a:ahLst/>
            <a:cxnLst/>
            <a:rect r="r" b="b" t="t" l="l"/>
            <a:pathLst>
              <a:path h="267662" w="266327">
                <a:moveTo>
                  <a:pt x="0" y="0"/>
                </a:moveTo>
                <a:lnTo>
                  <a:pt x="266327" y="0"/>
                </a:lnTo>
                <a:lnTo>
                  <a:pt x="266327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68641" y="9085079"/>
            <a:ext cx="266327" cy="267662"/>
          </a:xfrm>
          <a:custGeom>
            <a:avLst/>
            <a:gdLst/>
            <a:ahLst/>
            <a:cxnLst/>
            <a:rect r="r" b="b" t="t" l="l"/>
            <a:pathLst>
              <a:path h="267662" w="266327">
                <a:moveTo>
                  <a:pt x="0" y="0"/>
                </a:moveTo>
                <a:lnTo>
                  <a:pt x="266328" y="0"/>
                </a:lnTo>
                <a:lnTo>
                  <a:pt x="266328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49945">
            <a:off x="10539528" y="1809059"/>
            <a:ext cx="8279276" cy="11025671"/>
          </a:xfrm>
          <a:custGeom>
            <a:avLst/>
            <a:gdLst/>
            <a:ahLst/>
            <a:cxnLst/>
            <a:rect r="r" b="b" t="t" l="l"/>
            <a:pathLst>
              <a:path h="11025671" w="8279276">
                <a:moveTo>
                  <a:pt x="8279276" y="0"/>
                </a:moveTo>
                <a:lnTo>
                  <a:pt x="0" y="0"/>
                </a:lnTo>
                <a:lnTo>
                  <a:pt x="0" y="11025671"/>
                </a:lnTo>
                <a:lnTo>
                  <a:pt x="8279276" y="11025671"/>
                </a:lnTo>
                <a:lnTo>
                  <a:pt x="827927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72063" y="0"/>
            <a:ext cx="7915937" cy="791593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987931" y="-2413526"/>
            <a:ext cx="11051047" cy="11671826"/>
            <a:chOff x="0" y="0"/>
            <a:chExt cx="76957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9570" cy="812800"/>
            </a:xfrm>
            <a:custGeom>
              <a:avLst/>
              <a:gdLst/>
              <a:ahLst/>
              <a:cxnLst/>
              <a:rect r="r" b="b" t="t" l="l"/>
              <a:pathLst>
                <a:path h="812800" w="769570">
                  <a:moveTo>
                    <a:pt x="384785" y="0"/>
                  </a:moveTo>
                  <a:cubicBezTo>
                    <a:pt x="172274" y="0"/>
                    <a:pt x="0" y="181951"/>
                    <a:pt x="0" y="406400"/>
                  </a:cubicBezTo>
                  <a:cubicBezTo>
                    <a:pt x="0" y="630849"/>
                    <a:pt x="172274" y="812800"/>
                    <a:pt x="384785" y="812800"/>
                  </a:cubicBezTo>
                  <a:cubicBezTo>
                    <a:pt x="597296" y="812800"/>
                    <a:pt x="769570" y="630849"/>
                    <a:pt x="769570" y="406400"/>
                  </a:cubicBezTo>
                  <a:cubicBezTo>
                    <a:pt x="769570" y="181951"/>
                    <a:pt x="597296" y="0"/>
                    <a:pt x="384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2147" y="38100"/>
              <a:ext cx="62527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96308" y="1143000"/>
            <a:ext cx="7093061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Role of Technology in Healthcare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730614">
            <a:off x="-1244149" y="5820113"/>
            <a:ext cx="5144294" cy="4000678"/>
          </a:xfrm>
          <a:custGeom>
            <a:avLst/>
            <a:gdLst/>
            <a:ahLst/>
            <a:cxnLst/>
            <a:rect r="r" b="b" t="t" l="l"/>
            <a:pathLst>
              <a:path h="4000678" w="5144294">
                <a:moveTo>
                  <a:pt x="0" y="0"/>
                </a:moveTo>
                <a:lnTo>
                  <a:pt x="5144294" y="0"/>
                </a:lnTo>
                <a:lnTo>
                  <a:pt x="5144294" y="4000678"/>
                </a:lnTo>
                <a:lnTo>
                  <a:pt x="0" y="400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18219" y="0"/>
            <a:ext cx="7321895" cy="73218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2303" y="3891294"/>
            <a:ext cx="727062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Empowering Patients and Providers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6308" y="5513719"/>
            <a:ext cx="76476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Explore how technology is transforming healthcare delivery and improving patient outcomes.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53925" y="7154215"/>
            <a:ext cx="757925" cy="761723"/>
          </a:xfrm>
          <a:custGeom>
            <a:avLst/>
            <a:gdLst/>
            <a:ahLst/>
            <a:cxnLst/>
            <a:rect r="r" b="b" t="t" l="l"/>
            <a:pathLst>
              <a:path h="761723" w="757925">
                <a:moveTo>
                  <a:pt x="0" y="0"/>
                </a:moveTo>
                <a:lnTo>
                  <a:pt x="757925" y="0"/>
                </a:lnTo>
                <a:lnTo>
                  <a:pt x="757925" y="761722"/>
                </a:lnTo>
                <a:lnTo>
                  <a:pt x="0" y="76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64245" y="7707078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40783" y="9049441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7" y="0"/>
                </a:lnTo>
                <a:lnTo>
                  <a:pt x="415637" y="417718"/>
                </a:lnTo>
                <a:lnTo>
                  <a:pt x="0" y="41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04032" y="3243228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3958" y="-359515"/>
            <a:ext cx="11060157" cy="9188968"/>
            <a:chOff x="0" y="0"/>
            <a:chExt cx="2912963" cy="2420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2963" cy="2420140"/>
            </a:xfrm>
            <a:custGeom>
              <a:avLst/>
              <a:gdLst/>
              <a:ahLst/>
              <a:cxnLst/>
              <a:rect r="r" b="b" t="t" l="l"/>
              <a:pathLst>
                <a:path h="2420140" w="2912963">
                  <a:moveTo>
                    <a:pt x="35699" y="0"/>
                  </a:moveTo>
                  <a:lnTo>
                    <a:pt x="2877264" y="0"/>
                  </a:lnTo>
                  <a:cubicBezTo>
                    <a:pt x="2896980" y="0"/>
                    <a:pt x="2912963" y="15983"/>
                    <a:pt x="2912963" y="35699"/>
                  </a:cubicBezTo>
                  <a:lnTo>
                    <a:pt x="2912963" y="2384441"/>
                  </a:lnTo>
                  <a:cubicBezTo>
                    <a:pt x="2912963" y="2404157"/>
                    <a:pt x="2896980" y="2420140"/>
                    <a:pt x="2877264" y="2420140"/>
                  </a:cubicBezTo>
                  <a:lnTo>
                    <a:pt x="35699" y="2420140"/>
                  </a:lnTo>
                  <a:cubicBezTo>
                    <a:pt x="15983" y="2420140"/>
                    <a:pt x="0" y="2404157"/>
                    <a:pt x="0" y="2384441"/>
                  </a:cubicBezTo>
                  <a:lnTo>
                    <a:pt x="0" y="35699"/>
                  </a:lnTo>
                  <a:cubicBezTo>
                    <a:pt x="0" y="15983"/>
                    <a:pt x="15983" y="0"/>
                    <a:pt x="35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2963" cy="2458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953848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6308" y="1105764"/>
            <a:ext cx="8207512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Telemedicine: Bridging Gaps in Healthcare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347941" y="-796559"/>
            <a:ext cx="11880119" cy="118801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3035671">
            <a:off x="8792780" y="-2332684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44500" y="0"/>
            <a:ext cx="5143500" cy="10287000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3175000" y="0"/>
                  </a:moveTo>
                  <a:lnTo>
                    <a:pt x="3175000" y="6350000"/>
                  </a:lnTo>
                  <a:cubicBezTo>
                    <a:pt x="1421498" y="6350000"/>
                    <a:pt x="0" y="4928502"/>
                    <a:pt x="0" y="3175000"/>
                  </a:cubicBezTo>
                  <a:cubicBezTo>
                    <a:pt x="0" y="1421498"/>
                    <a:pt x="1421498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23041" t="-16195" r="-3178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4280" y="3768725"/>
            <a:ext cx="746046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Accessing Care Anytime, Anywhere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6308" y="5699588"/>
            <a:ext cx="820751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 the benefits of telemedicine in providing remote care and expanding access to healthcare services.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29990" y="7280738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3" y="0"/>
                </a:lnTo>
                <a:lnTo>
                  <a:pt x="501553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28213" y="8206621"/>
            <a:ext cx="619727" cy="622832"/>
          </a:xfrm>
          <a:custGeom>
            <a:avLst/>
            <a:gdLst/>
            <a:ahLst/>
            <a:cxnLst/>
            <a:rect r="r" b="b" t="t" l="l"/>
            <a:pathLst>
              <a:path h="622832" w="619727">
                <a:moveTo>
                  <a:pt x="0" y="0"/>
                </a:moveTo>
                <a:lnTo>
                  <a:pt x="619728" y="0"/>
                </a:lnTo>
                <a:lnTo>
                  <a:pt x="619728" y="622832"/>
                </a:lnTo>
                <a:lnTo>
                  <a:pt x="0" y="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10262" y="2853493"/>
            <a:ext cx="619727" cy="622832"/>
          </a:xfrm>
          <a:custGeom>
            <a:avLst/>
            <a:gdLst/>
            <a:ahLst/>
            <a:cxnLst/>
            <a:rect r="r" b="b" t="t" l="l"/>
            <a:pathLst>
              <a:path h="622832" w="619727">
                <a:moveTo>
                  <a:pt x="0" y="0"/>
                </a:moveTo>
                <a:lnTo>
                  <a:pt x="619728" y="0"/>
                </a:lnTo>
                <a:lnTo>
                  <a:pt x="619728" y="622833"/>
                </a:lnTo>
                <a:lnTo>
                  <a:pt x="0" y="622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97340" y="9258300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15729" y="-2513580"/>
            <a:ext cx="12375310" cy="123753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6308" y="952500"/>
            <a:ext cx="9063274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Medicine: Tailoring Treatment for Individuals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29700" y="1028700"/>
            <a:ext cx="9258300" cy="92583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486684" y="1485684"/>
            <a:ext cx="8801316" cy="88013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4280" y="4413250"/>
            <a:ext cx="7328416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Advancing Precision Healthcare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6308" y="5988051"/>
            <a:ext cx="700475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the benefits of personalized medicine in providing targeted treatments based on individual needs and genetic makeup.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15729" y="4663662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0" y="0"/>
                </a:lnTo>
                <a:lnTo>
                  <a:pt x="6900310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3035671">
            <a:off x="10327061" y="-1973168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6"/>
                </a:lnTo>
                <a:lnTo>
                  <a:pt x="5074419" y="3946336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22666" y="8108049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92592" y="8836026"/>
            <a:ext cx="612689" cy="615759"/>
          </a:xfrm>
          <a:custGeom>
            <a:avLst/>
            <a:gdLst/>
            <a:ahLst/>
            <a:cxnLst/>
            <a:rect r="r" b="b" t="t" l="l"/>
            <a:pathLst>
              <a:path h="615759" w="612689">
                <a:moveTo>
                  <a:pt x="0" y="0"/>
                </a:moveTo>
                <a:lnTo>
                  <a:pt x="612690" y="0"/>
                </a:lnTo>
                <a:lnTo>
                  <a:pt x="61269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38032" y="2735420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61762" y="3318241"/>
            <a:ext cx="276271" cy="277655"/>
          </a:xfrm>
          <a:custGeom>
            <a:avLst/>
            <a:gdLst/>
            <a:ahLst/>
            <a:cxnLst/>
            <a:rect r="r" b="b" t="t" l="l"/>
            <a:pathLst>
              <a:path h="277655" w="276271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3958" y="-359515"/>
            <a:ext cx="11277853" cy="9188968"/>
            <a:chOff x="0" y="0"/>
            <a:chExt cx="2970299" cy="2420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0299" cy="2420140"/>
            </a:xfrm>
            <a:custGeom>
              <a:avLst/>
              <a:gdLst/>
              <a:ahLst/>
              <a:cxnLst/>
              <a:rect r="r" b="b" t="t" l="l"/>
              <a:pathLst>
                <a:path h="2420140" w="2970299">
                  <a:moveTo>
                    <a:pt x="35010" y="0"/>
                  </a:moveTo>
                  <a:lnTo>
                    <a:pt x="2935289" y="0"/>
                  </a:lnTo>
                  <a:cubicBezTo>
                    <a:pt x="2954624" y="0"/>
                    <a:pt x="2970299" y="15675"/>
                    <a:pt x="2970299" y="35010"/>
                  </a:cubicBezTo>
                  <a:lnTo>
                    <a:pt x="2970299" y="2385130"/>
                  </a:lnTo>
                  <a:cubicBezTo>
                    <a:pt x="2970299" y="2404465"/>
                    <a:pt x="2954624" y="2420140"/>
                    <a:pt x="2935289" y="2420140"/>
                  </a:cubicBezTo>
                  <a:lnTo>
                    <a:pt x="35010" y="2420140"/>
                  </a:lnTo>
                  <a:cubicBezTo>
                    <a:pt x="15675" y="2420140"/>
                    <a:pt x="0" y="2404465"/>
                    <a:pt x="0" y="2385130"/>
                  </a:cubicBezTo>
                  <a:lnTo>
                    <a:pt x="0" y="35010"/>
                  </a:lnTo>
                  <a:cubicBezTo>
                    <a:pt x="0" y="15675"/>
                    <a:pt x="15675" y="0"/>
                    <a:pt x="35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70299" cy="2458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0157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280" y="3563214"/>
            <a:ext cx="840972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for Improved Patient Outcomes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6308" y="1323975"/>
            <a:ext cx="9277588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Harnessing Data for Better Healthcare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3035671">
            <a:off x="8792780" y="-2332684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81340" y="1209675"/>
            <a:ext cx="6606660" cy="9077325"/>
            <a:chOff x="0" y="0"/>
            <a:chExt cx="10391406" cy="14277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91405" cy="14277435"/>
            </a:xfrm>
            <a:custGeom>
              <a:avLst/>
              <a:gdLst/>
              <a:ahLst/>
              <a:cxnLst/>
              <a:rect r="r" b="b" t="t" l="l"/>
              <a:pathLst>
                <a:path h="14277435" w="10391405">
                  <a:moveTo>
                    <a:pt x="6246056" y="0"/>
                  </a:moveTo>
                  <a:lnTo>
                    <a:pt x="10391405" y="0"/>
                  </a:lnTo>
                  <a:lnTo>
                    <a:pt x="10391405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96172" y="0"/>
                    <a:pt x="62460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496308" y="5699583"/>
            <a:ext cx="76476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Explain how healthcare data and analytics are used to improve decision-making and patient care.ve solutions.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79252" y="1651289"/>
            <a:ext cx="6208748" cy="8635711"/>
            <a:chOff x="0" y="0"/>
            <a:chExt cx="10264935" cy="142774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64934" cy="14277435"/>
            </a:xfrm>
            <a:custGeom>
              <a:avLst/>
              <a:gdLst/>
              <a:ahLst/>
              <a:cxnLst/>
              <a:rect r="r" b="b" t="t" l="l"/>
              <a:pathLst>
                <a:path h="14277435" w="10264934">
                  <a:moveTo>
                    <a:pt x="6170037" y="0"/>
                  </a:moveTo>
                  <a:lnTo>
                    <a:pt x="10264934" y="0"/>
                  </a:lnTo>
                  <a:lnTo>
                    <a:pt x="10264934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62141" y="0"/>
                    <a:pt x="6170037" y="0"/>
                  </a:cubicBezTo>
                  <a:close/>
                </a:path>
              </a:pathLst>
            </a:custGeom>
            <a:blipFill>
              <a:blip r:embed="rId6"/>
              <a:stretch>
                <a:fillRect l="-82709" t="0" r="-2605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523118" y="9258300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2861" y="8321793"/>
            <a:ext cx="1010258" cy="1015320"/>
          </a:xfrm>
          <a:custGeom>
            <a:avLst/>
            <a:gdLst/>
            <a:ahLst/>
            <a:cxnLst/>
            <a:rect r="r" b="b" t="t" l="l"/>
            <a:pathLst>
              <a:path h="1015320" w="1010258">
                <a:moveTo>
                  <a:pt x="0" y="0"/>
                </a:moveTo>
                <a:lnTo>
                  <a:pt x="1010257" y="0"/>
                </a:lnTo>
                <a:lnTo>
                  <a:pt x="1010257" y="1015320"/>
                </a:lnTo>
                <a:lnTo>
                  <a:pt x="0" y="1015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65216" y="3013075"/>
            <a:ext cx="266327" cy="267662"/>
          </a:xfrm>
          <a:custGeom>
            <a:avLst/>
            <a:gdLst/>
            <a:ahLst/>
            <a:cxnLst/>
            <a:rect r="r" b="b" t="t" l="l"/>
            <a:pathLst>
              <a:path h="267662" w="266327">
                <a:moveTo>
                  <a:pt x="0" y="0"/>
                </a:moveTo>
                <a:lnTo>
                  <a:pt x="266327" y="0"/>
                </a:lnTo>
                <a:lnTo>
                  <a:pt x="266327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68641" y="9085079"/>
            <a:ext cx="266327" cy="267662"/>
          </a:xfrm>
          <a:custGeom>
            <a:avLst/>
            <a:gdLst/>
            <a:ahLst/>
            <a:cxnLst/>
            <a:rect r="r" b="b" t="t" l="l"/>
            <a:pathLst>
              <a:path h="267662" w="266327">
                <a:moveTo>
                  <a:pt x="0" y="0"/>
                </a:moveTo>
                <a:lnTo>
                  <a:pt x="266328" y="0"/>
                </a:lnTo>
                <a:lnTo>
                  <a:pt x="266328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49945">
            <a:off x="10539528" y="1809059"/>
            <a:ext cx="8279276" cy="11025671"/>
          </a:xfrm>
          <a:custGeom>
            <a:avLst/>
            <a:gdLst/>
            <a:ahLst/>
            <a:cxnLst/>
            <a:rect r="r" b="b" t="t" l="l"/>
            <a:pathLst>
              <a:path h="11025671" w="8279276">
                <a:moveTo>
                  <a:pt x="8279276" y="0"/>
                </a:moveTo>
                <a:lnTo>
                  <a:pt x="0" y="0"/>
                </a:lnTo>
                <a:lnTo>
                  <a:pt x="0" y="11025671"/>
                </a:lnTo>
                <a:lnTo>
                  <a:pt x="8279276" y="11025671"/>
                </a:lnTo>
                <a:lnTo>
                  <a:pt x="827927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72063" y="0"/>
            <a:ext cx="7915937" cy="791593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987931" y="-2413526"/>
            <a:ext cx="11051047" cy="11671826"/>
            <a:chOff x="0" y="0"/>
            <a:chExt cx="76957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9570" cy="812800"/>
            </a:xfrm>
            <a:custGeom>
              <a:avLst/>
              <a:gdLst/>
              <a:ahLst/>
              <a:cxnLst/>
              <a:rect r="r" b="b" t="t" l="l"/>
              <a:pathLst>
                <a:path h="812800" w="769570">
                  <a:moveTo>
                    <a:pt x="384785" y="0"/>
                  </a:moveTo>
                  <a:cubicBezTo>
                    <a:pt x="172274" y="0"/>
                    <a:pt x="0" y="181951"/>
                    <a:pt x="0" y="406400"/>
                  </a:cubicBezTo>
                  <a:cubicBezTo>
                    <a:pt x="0" y="630849"/>
                    <a:pt x="172274" y="812800"/>
                    <a:pt x="384785" y="812800"/>
                  </a:cubicBezTo>
                  <a:cubicBezTo>
                    <a:pt x="597296" y="812800"/>
                    <a:pt x="769570" y="630849"/>
                    <a:pt x="769570" y="406400"/>
                  </a:cubicBezTo>
                  <a:cubicBezTo>
                    <a:pt x="769570" y="181951"/>
                    <a:pt x="597296" y="0"/>
                    <a:pt x="384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2147" y="38100"/>
              <a:ext cx="62527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96308" y="1143000"/>
            <a:ext cx="7093061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Trends Shaping Healthcare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730614">
            <a:off x="-1244149" y="5820113"/>
            <a:ext cx="5144294" cy="4000678"/>
          </a:xfrm>
          <a:custGeom>
            <a:avLst/>
            <a:gdLst/>
            <a:ahLst/>
            <a:cxnLst/>
            <a:rect r="r" b="b" t="t" l="l"/>
            <a:pathLst>
              <a:path h="4000678" w="5144294">
                <a:moveTo>
                  <a:pt x="0" y="0"/>
                </a:moveTo>
                <a:lnTo>
                  <a:pt x="5144294" y="0"/>
                </a:lnTo>
                <a:lnTo>
                  <a:pt x="5144294" y="4000678"/>
                </a:lnTo>
                <a:lnTo>
                  <a:pt x="0" y="400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18219" y="0"/>
            <a:ext cx="7321895" cy="73218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2303" y="3891294"/>
            <a:ext cx="727062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Innovations Driving Healthcare Forward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6308" y="5513719"/>
            <a:ext cx="709306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Explore emerging trends in healthcare, such as artificial intelligence and wearable devices, and their impact on the industry.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53925" y="7154215"/>
            <a:ext cx="757925" cy="761723"/>
          </a:xfrm>
          <a:custGeom>
            <a:avLst/>
            <a:gdLst/>
            <a:ahLst/>
            <a:cxnLst/>
            <a:rect r="r" b="b" t="t" l="l"/>
            <a:pathLst>
              <a:path h="761723" w="757925">
                <a:moveTo>
                  <a:pt x="0" y="0"/>
                </a:moveTo>
                <a:lnTo>
                  <a:pt x="757925" y="0"/>
                </a:lnTo>
                <a:lnTo>
                  <a:pt x="757925" y="761722"/>
                </a:lnTo>
                <a:lnTo>
                  <a:pt x="0" y="76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64245" y="7707078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40783" y="9049441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7" y="0"/>
                </a:lnTo>
                <a:lnTo>
                  <a:pt x="415637" y="417718"/>
                </a:lnTo>
                <a:lnTo>
                  <a:pt x="0" y="41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04032" y="3243228"/>
            <a:ext cx="415636" cy="417719"/>
          </a:xfrm>
          <a:custGeom>
            <a:avLst/>
            <a:gdLst/>
            <a:ahLst/>
            <a:cxnLst/>
            <a:rect r="r" b="b" t="t" l="l"/>
            <a:pathLst>
              <a:path h="417719" w="415636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3958" y="-359515"/>
            <a:ext cx="11060157" cy="9188968"/>
            <a:chOff x="0" y="0"/>
            <a:chExt cx="2912963" cy="2420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2963" cy="2420140"/>
            </a:xfrm>
            <a:custGeom>
              <a:avLst/>
              <a:gdLst/>
              <a:ahLst/>
              <a:cxnLst/>
              <a:rect r="r" b="b" t="t" l="l"/>
              <a:pathLst>
                <a:path h="2420140" w="2912963">
                  <a:moveTo>
                    <a:pt x="35699" y="0"/>
                  </a:moveTo>
                  <a:lnTo>
                    <a:pt x="2877264" y="0"/>
                  </a:lnTo>
                  <a:cubicBezTo>
                    <a:pt x="2896980" y="0"/>
                    <a:pt x="2912963" y="15983"/>
                    <a:pt x="2912963" y="35699"/>
                  </a:cubicBezTo>
                  <a:lnTo>
                    <a:pt x="2912963" y="2384441"/>
                  </a:lnTo>
                  <a:cubicBezTo>
                    <a:pt x="2912963" y="2404157"/>
                    <a:pt x="2896980" y="2420140"/>
                    <a:pt x="2877264" y="2420140"/>
                  </a:cubicBezTo>
                  <a:lnTo>
                    <a:pt x="35699" y="2420140"/>
                  </a:lnTo>
                  <a:cubicBezTo>
                    <a:pt x="15983" y="2420140"/>
                    <a:pt x="0" y="2404157"/>
                    <a:pt x="0" y="2384441"/>
                  </a:cubicBezTo>
                  <a:lnTo>
                    <a:pt x="0" y="35699"/>
                  </a:lnTo>
                  <a:cubicBezTo>
                    <a:pt x="0" y="15983"/>
                    <a:pt x="15983" y="0"/>
                    <a:pt x="35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2963" cy="2458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953848" y="4234815"/>
            <a:ext cx="6900310" cy="9189275"/>
          </a:xfrm>
          <a:custGeom>
            <a:avLst/>
            <a:gdLst/>
            <a:ahLst/>
            <a:cxnLst/>
            <a:rect r="r" b="b" t="t" l="l"/>
            <a:pathLst>
              <a:path h="9189275" w="6900310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6308" y="1105764"/>
            <a:ext cx="7101855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Expanding Access to Healthcare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53711" y="-796559"/>
            <a:ext cx="11880119" cy="118801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3035671">
            <a:off x="8792780" y="-2332684"/>
            <a:ext cx="5074419" cy="3946337"/>
          </a:xfrm>
          <a:custGeom>
            <a:avLst/>
            <a:gdLst/>
            <a:ahLst/>
            <a:cxnLst/>
            <a:rect r="r" b="b" t="t" l="l"/>
            <a:pathLst>
              <a:path h="3946337" w="5074419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550270" y="0"/>
            <a:ext cx="5737730" cy="10287000"/>
            <a:chOff x="0" y="0"/>
            <a:chExt cx="3541809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41809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41809">
                  <a:moveTo>
                    <a:pt x="3541809" y="0"/>
                  </a:moveTo>
                  <a:lnTo>
                    <a:pt x="3541809" y="6350000"/>
                  </a:lnTo>
                  <a:cubicBezTo>
                    <a:pt x="1585724" y="6350000"/>
                    <a:pt x="0" y="4928502"/>
                    <a:pt x="0" y="3175000"/>
                  </a:cubicBezTo>
                  <a:cubicBezTo>
                    <a:pt x="0" y="1421498"/>
                    <a:pt x="1585724" y="0"/>
                    <a:pt x="3541809" y="0"/>
                  </a:cubicBezTo>
                  <a:close/>
                </a:path>
              </a:pathLst>
            </a:custGeom>
            <a:blipFill>
              <a:blip r:embed="rId6"/>
              <a:stretch>
                <a:fillRect l="-75001" t="0" r="-9409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4280" y="3768725"/>
            <a:ext cx="746046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Creating Healthier Communities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6308" y="5509088"/>
            <a:ext cx="820751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 strategies for improving healthcare access, particularly in underserved communities, to promote health equity.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29990" y="7280738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3" y="0"/>
                </a:lnTo>
                <a:lnTo>
                  <a:pt x="501553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28213" y="8206621"/>
            <a:ext cx="619727" cy="622832"/>
          </a:xfrm>
          <a:custGeom>
            <a:avLst/>
            <a:gdLst/>
            <a:ahLst/>
            <a:cxnLst/>
            <a:rect r="r" b="b" t="t" l="l"/>
            <a:pathLst>
              <a:path h="622832" w="619727">
                <a:moveTo>
                  <a:pt x="0" y="0"/>
                </a:moveTo>
                <a:lnTo>
                  <a:pt x="619728" y="0"/>
                </a:lnTo>
                <a:lnTo>
                  <a:pt x="619728" y="622832"/>
                </a:lnTo>
                <a:lnTo>
                  <a:pt x="0" y="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10262" y="2853493"/>
            <a:ext cx="619727" cy="622832"/>
          </a:xfrm>
          <a:custGeom>
            <a:avLst/>
            <a:gdLst/>
            <a:ahLst/>
            <a:cxnLst/>
            <a:rect r="r" b="b" t="t" l="l"/>
            <a:pathLst>
              <a:path h="622832" w="619727">
                <a:moveTo>
                  <a:pt x="0" y="0"/>
                </a:moveTo>
                <a:lnTo>
                  <a:pt x="619728" y="0"/>
                </a:lnTo>
                <a:lnTo>
                  <a:pt x="619728" y="622833"/>
                </a:lnTo>
                <a:lnTo>
                  <a:pt x="0" y="622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97340" y="9258300"/>
            <a:ext cx="501554" cy="504067"/>
          </a:xfrm>
          <a:custGeom>
            <a:avLst/>
            <a:gdLst/>
            <a:ahLst/>
            <a:cxnLst/>
            <a:rect r="r" b="b" t="t" l="l"/>
            <a:pathLst>
              <a:path h="504067" w="501554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DAGkfoB4cPg</dc:identifier>
  <dcterms:modified xsi:type="dcterms:W3CDTF">2011-08-01T06:04:30Z</dcterms:modified>
  <cp:revision>1</cp:revision>
</cp:coreProperties>
</file>